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323" r:id="rId2"/>
    <p:sldId id="344" r:id="rId3"/>
    <p:sldId id="324" r:id="rId4"/>
    <p:sldId id="260" r:id="rId5"/>
    <p:sldId id="326" r:id="rId6"/>
    <p:sldId id="267" r:id="rId7"/>
    <p:sldId id="325" r:id="rId8"/>
    <p:sldId id="264" r:id="rId9"/>
    <p:sldId id="315" r:id="rId10"/>
    <p:sldId id="328" r:id="rId11"/>
    <p:sldId id="327" r:id="rId12"/>
    <p:sldId id="332" r:id="rId13"/>
    <p:sldId id="339" r:id="rId14"/>
    <p:sldId id="340" r:id="rId15"/>
    <p:sldId id="341" r:id="rId16"/>
    <p:sldId id="301" r:id="rId17"/>
    <p:sldId id="342" r:id="rId18"/>
    <p:sldId id="269" r:id="rId19"/>
    <p:sldId id="28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251">
          <p15:clr>
            <a:srgbClr val="A4A3A4"/>
          </p15:clr>
        </p15:guide>
        <p15:guide id="2" pos="30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F53"/>
    <a:srgbClr val="02B3C5"/>
    <a:srgbClr val="6A3C7C"/>
    <a:srgbClr val="F074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9"/>
    <p:restoredTop sz="94665"/>
  </p:normalViewPr>
  <p:slideViewPr>
    <p:cSldViewPr snapToGrid="0" showGuides="1">
      <p:cViewPr varScale="1">
        <p:scale>
          <a:sx n="97" d="100"/>
          <a:sy n="97" d="100"/>
        </p:scale>
        <p:origin x="-115" y="-149"/>
      </p:cViewPr>
      <p:guideLst>
        <p:guide orient="horz" pos="2251"/>
        <p:guide pos="3042"/>
      </p:guideLst>
    </p:cSldViewPr>
  </p:slideViewPr>
  <p:notesTextViewPr>
    <p:cViewPr>
      <p:scale>
        <a:sx n="1" d="1"/>
        <a:sy n="1" d="1"/>
      </p:scale>
      <p:origin x="0" y="0"/>
    </p:cViewPr>
  </p:notesTextViewPr>
  <p:sorterViewPr showFormatting="0">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itchFamily="2" charset="-122"/>
                <a:cs typeface="+mn-cs"/>
              </a:rPr>
              <a:t>2024/12/29</a:t>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itchFamily="2" charset="-122"/>
                <a:cs typeface="+mn-cs"/>
              </a:rPr>
              <a:t>‹#›</a:t>
            </a:fld>
            <a:endParaRPr lang="zh-CN" altLang="en-US" strike="noStrike" noProof="1"/>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Calibri" panose="020F0502020204030204" pitchFamily="34" charset="0"/>
              </a:defRPr>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cs typeface="Calibri" panose="020F0502020204030204" pitchFamily="34" charset="0"/>
              </a:defRPr>
            </a:lvl1pPr>
          </a:lstStyle>
          <a:p>
            <a:pPr fontAlgn="base"/>
            <a:fld id="{D2A48B96-639E-45A3-A0BA-2464DFDB1FAA}" type="datetimeFigureOut">
              <a:rPr lang="zh-CN" altLang="en-US" strike="noStrike" noProof="1" smtClean="0">
                <a:latin typeface="Calibri" panose="020F0502020204030204" pitchFamily="34" charset="0"/>
                <a:ea typeface="SimSun" pitchFamily="2" charset="-122"/>
              </a:rPr>
              <a:t>2024/12/29</a:t>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lstStyle/>
          <a:p>
            <a:pPr lvl="0"/>
            <a:r>
              <a:rPr lang="zh-CN" altLang="en-US"/>
              <a:t>Click to edit Master title style</a:t>
            </a:r>
          </a:p>
          <a:p>
            <a:pPr lvl="1" indent="0"/>
            <a:r>
              <a:rPr lang="zh-CN" altLang="en-US"/>
              <a:t>Second level</a:t>
            </a:r>
          </a:p>
          <a:p>
            <a:pPr lvl="2" indent="0"/>
            <a:r>
              <a:rPr lang="zh-CN" altLang="en-US"/>
              <a:t>Third level</a:t>
            </a:r>
          </a:p>
          <a:p>
            <a:pPr lvl="3" indent="0"/>
            <a:r>
              <a:rPr lang="zh-CN" altLang="en-US"/>
              <a:t>Fouth level</a:t>
            </a:r>
          </a:p>
          <a:p>
            <a:pPr lvl="4" indent="0"/>
            <a:r>
              <a:rPr lang="zh-CN" altLang="en-US"/>
              <a:t>Fifth level</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cs typeface="Calibri" panose="020F0502020204030204" pitchFamily="34" charset="0"/>
              </a:defRPr>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cs typeface="Calibri" panose="020F0502020204030204" pitchFamily="34" charset="0"/>
              </a:defRPr>
            </a:lvl1pPr>
          </a:lstStyle>
          <a:p>
            <a:pPr fontAlgn="base"/>
            <a:fld id="{A6837353-30EB-4A48-80EB-173D804AEFBD}" type="slidenum">
              <a:rPr lang="zh-CN" altLang="en-US" strike="noStrike" noProof="1" smtClean="0">
                <a:latin typeface="Calibri" panose="020F0502020204030204" pitchFamily="34" charset="0"/>
                <a:ea typeface="SimSun" pitchFamily="2" charset="-122"/>
              </a:rPr>
              <a:t>‹#›</a:t>
            </a:fld>
            <a:endParaRPr lang="zh-CN" altLang="en-US" strike="noStrike" noProof="1"/>
          </a:p>
        </p:txBody>
      </p:sp>
    </p:spTree>
    <p:extLst>
      <p:ext uri="{BB962C8B-B14F-4D97-AF65-F5344CB8AC3E}">
        <p14:creationId xmlns:p14="http://schemas.microsoft.com/office/powerpoint/2010/main" val="280087005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Calibri" panose="020F0502020204030204" pitchFamily="34" charset="0"/>
      </a:defRPr>
    </a:lvl1pPr>
    <a:lvl2pPr marL="457200" algn="l" defTabSz="914400" rtl="0" eaLnBrk="1" latinLnBrk="0" hangingPunct="1">
      <a:defRPr sz="1200" kern="1200">
        <a:solidFill>
          <a:schemeClr val="tx1"/>
        </a:solidFill>
        <a:latin typeface="+mn-lt"/>
        <a:ea typeface="+mn-ea"/>
        <a:cs typeface="Calibri" panose="020F0502020204030204" pitchFamily="34" charset="0"/>
      </a:defRPr>
    </a:lvl2pPr>
    <a:lvl3pPr marL="914400" algn="l" defTabSz="914400" rtl="0" eaLnBrk="1" latinLnBrk="0" hangingPunct="1">
      <a:defRPr sz="1200" kern="1200">
        <a:solidFill>
          <a:schemeClr val="tx1"/>
        </a:solidFill>
        <a:latin typeface="+mn-lt"/>
        <a:ea typeface="+mn-ea"/>
        <a:cs typeface="Calibri" panose="020F0502020204030204" pitchFamily="34" charset="0"/>
      </a:defRPr>
    </a:lvl3pPr>
    <a:lvl4pPr marL="1371600" algn="l" defTabSz="914400" rtl="0" eaLnBrk="1" latinLnBrk="0" hangingPunct="1">
      <a:defRPr sz="1200" kern="1200">
        <a:solidFill>
          <a:schemeClr val="tx1"/>
        </a:solidFill>
        <a:latin typeface="+mn-lt"/>
        <a:ea typeface="+mn-ea"/>
        <a:cs typeface="Calibri" panose="020F0502020204030204" pitchFamily="34" charset="0"/>
      </a:defRPr>
    </a:lvl4pPr>
    <a:lvl5pPr marL="1828800" algn="l" defTabSz="914400" rtl="0" eaLnBrk="1" latinLnBrk="0" hangingPunct="1">
      <a:defRPr sz="1200" kern="1200">
        <a:solidFill>
          <a:schemeClr val="tx1"/>
        </a:solidFill>
        <a:latin typeface="+mn-lt"/>
        <a:ea typeface="+mn-ea"/>
        <a:cs typeface="Calibri" panose="020F050202020403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318166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6FDEA9-29B0-4000-9A8A-EA5137E778F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97218-550F-4C49-A56B-831D64D4BF2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Calibri" panose="020F0502020204030204" pitchFamily="34" charset="0"/>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Calibri" panose="020F0502020204030204" pitchFamily="34" charset="0"/>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6" name="Slide Number Placeholder 5"/>
          <p:cNvSpPr>
            <a:spLocks noGrp="1"/>
          </p:cNvSpPr>
          <p:nvPr>
            <p:ph type="sldNum" sz="quarter" idx="12"/>
          </p:nvPr>
        </p:nvSpPr>
        <p:spPr>
          <a:xfrm>
            <a:off x="8604504" y="5211060"/>
            <a:ext cx="2112264" cy="228600"/>
          </a:xfrm>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F697218-550F-4C49-A56B-831D64D4BF2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Calibri" panose="020F0502020204030204" pitchFamily="34" charset="0"/>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Calibri" panose="020F0502020204030204" pitchFamily="34" charset="0"/>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GB"/>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9" name="Footer Placeholder 8"/>
          <p:cNvSpPr>
            <a:spLocks noGrp="1"/>
          </p:cNvSpPr>
          <p:nvPr>
            <p:ph type="ftr" sz="quarter" idx="11"/>
          </p:nvPr>
        </p:nvSpPr>
        <p:spPr/>
        <p:txBody>
          <a:bodyPr/>
          <a:lstStyle>
            <a:lvl1pPr algn="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itchFamily="2" charset="-122"/>
              <a:cs typeface="+mn-cs"/>
            </a:endParaRPr>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DF697218-550F-4C49-A56B-831D64D4BF2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Calibri" panose="020F0502020204030204" pitchFamily="34" charset="0"/>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Calibri" panose="020F0502020204030204" pitchFamily="34" charset="0"/>
            </a:endParaRP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endParaRPr>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DF697218-550F-4C49-A56B-831D64D4BF2A}"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Calibri" panose="020F0502020204030204" pitchFamily="34" charset="0"/>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2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89992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275"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499995"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irjet.net/archives/V5/i3/IRJET-V5I3930.pdf" TargetMode="External"/><Relationship Id="rId2" Type="http://schemas.openxmlformats.org/officeDocument/2006/relationships/hyperlink" Target="https://scholar.google.co.in/scholar?q=human+disease+prediction+system+using+data+mining+techniques&amp;hl=en&amp;as_sdt=0&amp;as_vis=1&amp;oi=scholart"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7292"/>
            <a:ext cx="10972800" cy="2131443"/>
          </a:xfrm>
        </p:spPr>
        <p:txBody>
          <a:bodyPr>
            <a:normAutofit/>
          </a:bodyPr>
          <a:lstStyle/>
          <a:p>
            <a:pPr algn="ctr"/>
            <a:r>
              <a:rPr lang="en-US" sz="2800" b="1" dirty="0" smtClean="0"/>
              <a:t>HACK $ DAY</a:t>
            </a:r>
            <a:endParaRPr lang="en-US" sz="2800" b="1" dirty="0"/>
          </a:p>
        </p:txBody>
      </p:sp>
      <p:sp>
        <p:nvSpPr>
          <p:cNvPr id="3" name="Content Placeholder 2"/>
          <p:cNvSpPr>
            <a:spLocks noGrp="1"/>
          </p:cNvSpPr>
          <p:nvPr>
            <p:ph idx="1"/>
          </p:nvPr>
        </p:nvSpPr>
        <p:spPr>
          <a:xfrm>
            <a:off x="609600" y="1976284"/>
            <a:ext cx="10972800" cy="4594424"/>
          </a:xfrm>
        </p:spPr>
        <p:txBody>
          <a:bodyPr>
            <a:normAutofit/>
          </a:bodyPr>
          <a:lstStyle/>
          <a:p>
            <a:pPr>
              <a:buNone/>
            </a:pPr>
            <a:r>
              <a:rPr lang="en-US" sz="2000" dirty="0">
                <a:latin typeface="Times New Roman" panose="02020603050405020304" pitchFamily="18" charset="0"/>
                <a:cs typeface="Times New Roman" panose="02020603050405020304" pitchFamily="18" charset="0"/>
              </a:rPr>
              <a:t>						</a:t>
            </a:r>
          </a:p>
          <a:p>
            <a:pPr>
              <a:buNone/>
            </a:pPr>
            <a:endParaRPr lang="en-US" sz="2000" dirty="0">
              <a:latin typeface="Times New Roman" panose="02020603050405020304" pitchFamily="18" charset="0"/>
              <a:cs typeface="Times New Roman" panose="02020603050405020304" pitchFamily="18" charset="0"/>
            </a:endParaRPr>
          </a:p>
          <a:p>
            <a:pPr algn="ctr">
              <a:buNone/>
            </a:pPr>
            <a:endParaRPr lang="en-US" sz="2000" dirty="0">
              <a:latin typeface="Times New Roman" panose="02020603050405020304" pitchFamily="18" charset="0"/>
              <a:cs typeface="Times New Roman" panose="02020603050405020304" pitchFamily="18" charset="0"/>
            </a:endParaRPr>
          </a:p>
          <a:p>
            <a:pPr algn="ctr">
              <a:buNone/>
            </a:pPr>
            <a:r>
              <a:rPr lang="en-US" sz="3600" b="1" dirty="0">
                <a:latin typeface="Times New Roman" panose="02020603050405020304" pitchFamily="18" charset="0"/>
                <a:cs typeface="Times New Roman" panose="02020603050405020304" pitchFamily="18" charset="0"/>
              </a:rPr>
              <a:t>HUMAN DISEASE PREDICTION USING ML</a:t>
            </a:r>
          </a:p>
          <a:p>
            <a:pPr algn="ctr">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Random forest Classifier</a:t>
            </a:r>
          </a:p>
        </p:txBody>
      </p:sp>
      <p:pic>
        <p:nvPicPr>
          <p:cNvPr id="4" name="Content Placeholder 3"/>
          <p:cNvPicPr>
            <a:picLocks noGrp="1" noChangeAspect="1"/>
          </p:cNvPicPr>
          <p:nvPr>
            <p:ph idx="1"/>
          </p:nvPr>
        </p:nvPicPr>
        <p:blipFill>
          <a:blip r:embed="rId2"/>
          <a:stretch>
            <a:fillRect/>
          </a:stretch>
        </p:blipFill>
        <p:spPr>
          <a:xfrm>
            <a:off x="3643813" y="2103438"/>
            <a:ext cx="4904373" cy="393223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ARCHITECTURE DESIGN</a:t>
            </a:r>
          </a:p>
        </p:txBody>
      </p:sp>
      <p:pic>
        <p:nvPicPr>
          <p:cNvPr id="4" name="Content Placeholder 3"/>
          <p:cNvPicPr>
            <a:picLocks noGrp="1" noChangeAspect="1"/>
          </p:cNvPicPr>
          <p:nvPr>
            <p:ph idx="1"/>
          </p:nvPr>
        </p:nvPicPr>
        <p:blipFill>
          <a:blip r:embed="rId2"/>
          <a:stretch>
            <a:fillRect/>
          </a:stretch>
        </p:blipFill>
        <p:spPr>
          <a:xfrm>
            <a:off x="3802083" y="2014194"/>
            <a:ext cx="4587833" cy="393223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376856" y="1306286"/>
            <a:ext cx="9438288" cy="4741265"/>
          </a:xfrm>
          <a:prstGeom prst="rect">
            <a:avLst/>
          </a:prstGeom>
        </p:spPr>
      </p:pic>
      <p:sp>
        <p:nvSpPr>
          <p:cNvPr id="5" name="TextBox 4"/>
          <p:cNvSpPr txBox="1"/>
          <p:nvPr/>
        </p:nvSpPr>
        <p:spPr>
          <a:xfrm>
            <a:off x="5073925" y="810449"/>
            <a:ext cx="2044149" cy="369332"/>
          </a:xfrm>
          <a:prstGeom prst="rect">
            <a:avLst/>
          </a:prstGeom>
          <a:noFill/>
        </p:spPr>
        <p:txBody>
          <a:bodyPr wrap="none" rtlCol="0">
            <a:spAutoFit/>
          </a:bodyPr>
          <a:lstStyle/>
          <a:p>
            <a:r>
              <a:rPr lang="en-US" dirty="0"/>
              <a:t>Activity 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RESULTS</a:t>
            </a:r>
          </a:p>
        </p:txBody>
      </p:sp>
      <p:pic>
        <p:nvPicPr>
          <p:cNvPr id="4" name="Content Placeholder 3"/>
          <p:cNvPicPr>
            <a:picLocks noGrp="1" noChangeAspect="1"/>
          </p:cNvPicPr>
          <p:nvPr>
            <p:ph idx="1"/>
          </p:nvPr>
        </p:nvPicPr>
        <p:blipFill>
          <a:blip r:embed="rId2"/>
          <a:stretch>
            <a:fillRect/>
          </a:stretch>
        </p:blipFill>
        <p:spPr>
          <a:xfrm>
            <a:off x="2111887" y="2103438"/>
            <a:ext cx="7968226" cy="393223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60462" y="1028700"/>
            <a:ext cx="9753600" cy="47625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60462" y="1066006"/>
            <a:ext cx="9753600" cy="4699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2300" y="722745"/>
            <a:ext cx="3759835" cy="582930"/>
          </a:xfrm>
        </p:spPr>
        <p:txBody>
          <a:bodyPr>
            <a:normAutofit/>
          </a:bodyPr>
          <a:lstStyle/>
          <a:p>
            <a:r>
              <a:rPr lang="en-US" sz="3200" b="1" dirty="0">
                <a:latin typeface="Times New Roman" panose="02020603050405020304" pitchFamily="18" charset="0"/>
                <a:cs typeface="Times New Roman" panose="02020603050405020304" pitchFamily="18" charset="0"/>
              </a:rPr>
              <a:t>CONCLUSION</a:t>
            </a:r>
          </a:p>
        </p:txBody>
      </p:sp>
      <p:sp>
        <p:nvSpPr>
          <p:cNvPr id="5" name="Text Box 4"/>
          <p:cNvSpPr txBox="1"/>
          <p:nvPr/>
        </p:nvSpPr>
        <p:spPr>
          <a:xfrm>
            <a:off x="622300" y="1444685"/>
            <a:ext cx="9486900" cy="4524315"/>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This project</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Disease prediction using machine learning is very much useful in everyone </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s day to day life and it is mainly more important for the healthcare sector, because they are the one that daily uses these systems to predict the diseases of the patients based on their general information and there symptoms that they are been through.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Now a day</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s health industry plays major role in curing the diseases of the patients so this is also some kind of help for the health industry to tell the user and also it is useful for the user in case he/she doesn</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t want to go to the hospital or any other clinics, so just by entering the symptoms and all other useful information the user can get to know the disease he/she is suffering from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And the health industry can also get benefit from this system by just asking the symptoms from the user and entering in the system and in just few seconds they can tell the exact and up to some extent the accurate diseases.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If health industry adopts this project then the work of the doctors can be reduced and they can easily predict the disease of the patient.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The Disease prediction is to provide prediction for the various and generally occurring diseases that when unchecked and sometimes ignored can turns into fatal disease and cause lot of problem to the patient and as well as their family members.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FUTURE ENHANCEMENT</a:t>
            </a:r>
          </a:p>
        </p:txBody>
      </p:sp>
      <p:sp>
        <p:nvSpPr>
          <p:cNvPr id="3" name="Content Placeholder 2"/>
          <p:cNvSpPr>
            <a:spLocks noGrp="1"/>
          </p:cNvSpPr>
          <p:nvPr>
            <p:ph idx="1"/>
          </p:nvPr>
        </p:nvSpPr>
        <p:spPr/>
        <p:txBody>
          <a:bodyPr/>
          <a:lstStyle/>
          <a:p>
            <a:r>
              <a:rPr lang="en-US" sz="2000" dirty="0">
                <a:latin typeface="Times New Roman" panose="02020603050405020304" pitchFamily="18" charset="0"/>
                <a:cs typeface="Times New Roman" panose="02020603050405020304" pitchFamily="18" charset="0"/>
              </a:rPr>
              <a:t>Facility for modifying user detail.</a:t>
            </a:r>
          </a:p>
          <a:p>
            <a:r>
              <a:rPr lang="en-US" sz="2000" dirty="0">
                <a:latin typeface="Times New Roman" panose="02020603050405020304" pitchFamily="18" charset="0"/>
                <a:cs typeface="Times New Roman" panose="02020603050405020304" pitchFamily="18" charset="0"/>
              </a:rPr>
              <a:t>More interactive user interface.</a:t>
            </a:r>
          </a:p>
          <a:p>
            <a:r>
              <a:rPr lang="en-US" sz="2000" dirty="0">
                <a:latin typeface="Times New Roman" panose="02020603050405020304" pitchFamily="18" charset="0"/>
                <a:cs typeface="Times New Roman" panose="02020603050405020304" pitchFamily="18" charset="0"/>
              </a:rPr>
              <a:t>Facilities for Backup creation.</a:t>
            </a:r>
          </a:p>
          <a:p>
            <a:r>
              <a:rPr lang="en-US" sz="2000" dirty="0">
                <a:latin typeface="Times New Roman" panose="02020603050405020304" pitchFamily="18" charset="0"/>
                <a:cs typeface="Times New Roman" panose="02020603050405020304" pitchFamily="18" charset="0"/>
              </a:rPr>
              <a:t>Can be done as Web page.</a:t>
            </a:r>
          </a:p>
          <a:p>
            <a:r>
              <a:rPr lang="en-US" sz="2000" dirty="0">
                <a:latin typeface="Times New Roman" panose="02020603050405020304" pitchFamily="18" charset="0"/>
                <a:cs typeface="Times New Roman" panose="02020603050405020304" pitchFamily="18" charset="0"/>
              </a:rPr>
              <a:t>Can be done as Mobile Application.</a:t>
            </a:r>
          </a:p>
          <a:p>
            <a:r>
              <a:rPr lang="en-US" sz="2000" dirty="0">
                <a:latin typeface="Times New Roman" panose="02020603050405020304" pitchFamily="18" charset="0"/>
                <a:cs typeface="Times New Roman" panose="02020603050405020304" pitchFamily="18" charset="0"/>
              </a:rPr>
              <a:t>More Details and Latest Diseases.</a:t>
            </a:r>
          </a:p>
          <a:p>
            <a:endParaRPr lang="en-US" sz="2000"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882914" y="749300"/>
            <a:ext cx="392430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REFERENCES</a:t>
            </a:r>
          </a:p>
        </p:txBody>
      </p:sp>
      <p:sp>
        <p:nvSpPr>
          <p:cNvPr id="3" name="Text Box 2"/>
          <p:cNvSpPr txBox="1"/>
          <p:nvPr/>
        </p:nvSpPr>
        <p:spPr>
          <a:xfrm>
            <a:off x="882914" y="1854958"/>
            <a:ext cx="9567545" cy="267652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hlinkClick r:id="rId2">
                  <a:extLst>
                    <a:ext uri="{A12FA001-AC4F-418D-AE19-62706E023703}">
                      <ahyp:hlinkClr xmlns="" xmlns:ahyp="http://schemas.microsoft.com/office/drawing/2018/hyperlinkcolor" val="tx"/>
                    </a:ext>
                  </a:extLst>
                </a:hlinkClick>
              </a:rPr>
              <a:t>https://scholar.google.co.in/scholar?q=human+disease+prediction+system+using+data+mining+techniques&amp;hl=en&amp;as_sdt=0&amp;as_vis=1&amp;oi=scholart</a:t>
            </a:r>
            <a:endParaRPr lang="en-US" sz="24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400" dirty="0">
              <a:solidFill>
                <a:srgbClr val="F49100"/>
              </a:solidFill>
              <a:hlinkClick r:id="rId3">
                <a:extLst>
                  <a:ext uri="{A12FA001-AC4F-418D-AE19-62706E023703}">
                    <ahyp:hlinkClr xmlns="" xmlns:ahyp="http://schemas.microsoft.com/office/drawing/2018/hyperlinkcolor" val="tx"/>
                  </a:ext>
                </a:extLst>
              </a:hlinkClick>
            </a:endParaRP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hlinkClick r:id="rId3">
                  <a:extLst>
                    <a:ext uri="{A12FA001-AC4F-418D-AE19-62706E023703}">
                      <ahyp:hlinkClr xmlns="" xmlns:ahyp="http://schemas.microsoft.com/office/drawing/2018/hyperlinkcolor" val="tx"/>
                    </a:ext>
                  </a:extLst>
                </a:hlinkClick>
              </a:rPr>
              <a:t>https://www.irjet.net/archives/V5/i3/IRJET-V5I3930.pdf</a:t>
            </a:r>
            <a:endParaRPr lang="en-US" sz="24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400" u="sng" dirty="0">
              <a:solidFill>
                <a:schemeClr val="accent2">
                  <a:lumMod val="40000"/>
                  <a:lumOff val="60000"/>
                </a:schemeClr>
              </a:solidFill>
            </a:endParaRPr>
          </a:p>
          <a:p>
            <a:pPr marL="342900" indent="-342900">
              <a:buFont typeface="Arial" panose="020B0604020202020204" pitchFamily="34" charset="0"/>
              <a:buChar char="•"/>
            </a:pPr>
            <a:r>
              <a:rPr lang="en-US" sz="2400" u="sng" dirty="0">
                <a:solidFill>
                  <a:schemeClr val="tx1"/>
                </a:solidFill>
                <a:latin typeface="Arial" panose="020B0604020202020204" pitchFamily="34" charset="0"/>
                <a:cs typeface="Arial" panose="020B0604020202020204" pitchFamily="34" charset="0"/>
              </a:rPr>
              <a:t>https://www.irjet.net/archives/V6/i12/IRJET-V6I12122.pdf</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20" name="文本框 31"/>
          <p:cNvSpPr txBox="1"/>
          <p:nvPr/>
        </p:nvSpPr>
        <p:spPr>
          <a:xfrm>
            <a:off x="3758883" y="2459038"/>
            <a:ext cx="4673600" cy="1200150"/>
          </a:xfrm>
          <a:prstGeom prst="rect">
            <a:avLst/>
          </a:prstGeom>
          <a:noFill/>
          <a:ln w="9525">
            <a:noFill/>
          </a:ln>
        </p:spPr>
        <p:txBody>
          <a:bodyPr anchor="t">
            <a:spAutoFit/>
          </a:bodyPr>
          <a:lstStyle/>
          <a:p>
            <a:pPr algn="ctr">
              <a:buFont typeface="Arial" panose="020B0604020202020204" pitchFamily="34" charset="0"/>
            </a:pPr>
            <a:r>
              <a:rPr lang="en-US" altLang="zh-CN" sz="7200" dirty="0">
                <a:solidFill>
                  <a:schemeClr val="tx1"/>
                </a:solidFill>
                <a:effectLst/>
                <a:ea typeface="SimSun" pitchFamily="2" charset="-122"/>
                <a:cs typeface="Calibri" panose="020F0502020204030204" pitchFamily="34" charset="0"/>
              </a:rPr>
              <a:t>THANK </a:t>
            </a:r>
            <a:r>
              <a:rPr lang="en-US" altLang="zh-CN" sz="7200" dirty="0">
                <a:solidFill>
                  <a:schemeClr val="tx1"/>
                </a:solidFill>
                <a:effectLst>
                  <a:outerShdw blurRad="38100" dist="19050" dir="2700000" algn="tl" rotWithShape="0">
                    <a:schemeClr val="dk1">
                      <a:alpha val="40000"/>
                    </a:schemeClr>
                  </a:outerShdw>
                </a:effectLst>
                <a:ea typeface="SimSun" pitchFamily="2" charset="-122"/>
                <a:cs typeface="Calibri" panose="020F0502020204030204" pitchFamily="34" charset="0"/>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09D8AC83-A410-5CFA-BBD0-3598A7B53988}"/>
              </a:ext>
            </a:extLst>
          </p:cNvPr>
          <p:cNvSpPr>
            <a:spLocks noGrp="1"/>
          </p:cNvSpPr>
          <p:nvPr>
            <p:ph type="title"/>
          </p:nvPr>
        </p:nvSpPr>
        <p:spPr/>
        <p:txBody>
          <a:bodyPr/>
          <a:lstStyle/>
          <a:p>
            <a:r>
              <a:rPr lang="en-US" dirty="0"/>
              <a:t>T</a:t>
            </a:r>
            <a:r>
              <a:rPr lang="en-US" sz="2400" dirty="0"/>
              <a:t>EAM MEMBERS:</a:t>
            </a:r>
            <a:endParaRPr lang="en-US" dirty="0"/>
          </a:p>
        </p:txBody>
      </p:sp>
      <p:cxnSp>
        <p:nvCxnSpPr>
          <p:cNvPr id="7" name="Straight Connector 6">
            <a:extLst>
              <a:ext uri="{FF2B5EF4-FFF2-40B4-BE49-F238E27FC236}">
                <a16:creationId xmlns="" xmlns:a16="http://schemas.microsoft.com/office/drawing/2014/main" id="{B85C55EC-F29A-239D-15DE-B07E885FFD08}"/>
              </a:ext>
            </a:extLst>
          </p:cNvPr>
          <p:cNvCxnSpPr/>
          <p:nvPr/>
        </p:nvCxnSpPr>
        <p:spPr>
          <a:xfrm>
            <a:off x="4345858" y="2330246"/>
            <a:ext cx="0" cy="3200400"/>
          </a:xfrm>
          <a:prstGeom prst="line">
            <a:avLst/>
          </a:prstGeom>
        </p:spPr>
        <p:style>
          <a:lnRef idx="1">
            <a:schemeClr val="accent4"/>
          </a:lnRef>
          <a:fillRef idx="0">
            <a:schemeClr val="accent4"/>
          </a:fillRef>
          <a:effectRef idx="0">
            <a:schemeClr val="accent4"/>
          </a:effectRef>
          <a:fontRef idx="minor">
            <a:schemeClr val="tx1"/>
          </a:fontRef>
        </p:style>
      </p:cxnSp>
      <p:graphicFrame>
        <p:nvGraphicFramePr>
          <p:cNvPr id="9" name="Content Placeholder 8"/>
          <p:cNvGraphicFramePr>
            <a:graphicFrameLocks noGrp="1"/>
          </p:cNvGraphicFramePr>
          <p:nvPr>
            <p:ph idx="1"/>
            <p:extLst>
              <p:ext uri="{D42A27DB-BD31-4B8C-83A1-F6EECF244321}">
                <p14:modId xmlns:p14="http://schemas.microsoft.com/office/powerpoint/2010/main" val="3110213934"/>
              </p:ext>
            </p:extLst>
          </p:nvPr>
        </p:nvGraphicFramePr>
        <p:xfrm>
          <a:off x="1066800" y="2103438"/>
          <a:ext cx="10058400" cy="4229820"/>
        </p:xfrm>
        <a:graphic>
          <a:graphicData uri="http://schemas.openxmlformats.org/drawingml/2006/table">
            <a:tbl>
              <a:tblPr firstRow="1" bandRow="1">
                <a:tableStyleId>{5C22544A-7EE6-4342-B048-85BDC9FD1C3A}</a:tableStyleId>
              </a:tblPr>
              <a:tblGrid>
                <a:gridCol w="5029200"/>
                <a:gridCol w="5029200"/>
              </a:tblGrid>
              <a:tr h="704970">
                <a:tc>
                  <a:txBody>
                    <a:bodyPr/>
                    <a:lstStyle/>
                    <a:p>
                      <a:r>
                        <a:rPr lang="en-US" dirty="0" smtClean="0"/>
                        <a:t>NAME</a:t>
                      </a:r>
                      <a:endParaRPr lang="en-IN" dirty="0"/>
                    </a:p>
                  </a:txBody>
                  <a:tcPr/>
                </a:tc>
                <a:tc>
                  <a:txBody>
                    <a:bodyPr/>
                    <a:lstStyle/>
                    <a:p>
                      <a:r>
                        <a:rPr lang="en-US" dirty="0" smtClean="0"/>
                        <a:t>GMAIL</a:t>
                      </a:r>
                      <a:r>
                        <a:rPr lang="en-US" baseline="0" dirty="0" smtClean="0"/>
                        <a:t> ID</a:t>
                      </a:r>
                      <a:endParaRPr lang="en-IN" dirty="0"/>
                    </a:p>
                  </a:txBody>
                  <a:tcPr/>
                </a:tc>
              </a:tr>
              <a:tr h="704970">
                <a:tc>
                  <a:txBody>
                    <a:bodyPr/>
                    <a:lstStyle/>
                    <a:p>
                      <a:r>
                        <a:rPr lang="en-US" dirty="0" smtClean="0"/>
                        <a:t>Y.VEERA VENKATA</a:t>
                      </a:r>
                      <a:r>
                        <a:rPr lang="en-US" baseline="0" dirty="0" smtClean="0"/>
                        <a:t> SATISH</a:t>
                      </a:r>
                      <a:endParaRPr lang="en-IN" dirty="0"/>
                    </a:p>
                  </a:txBody>
                  <a:tcPr/>
                </a:tc>
                <a:tc>
                  <a:txBody>
                    <a:bodyPr/>
                    <a:lstStyle/>
                    <a:p>
                      <a:r>
                        <a:rPr lang="en-US" dirty="0" smtClean="0"/>
                        <a:t>9921004787@klu.ac.in</a:t>
                      </a:r>
                      <a:endParaRPr lang="en-IN" dirty="0"/>
                    </a:p>
                  </a:txBody>
                  <a:tcPr/>
                </a:tc>
              </a:tr>
              <a:tr h="704970">
                <a:tc>
                  <a:txBody>
                    <a:bodyPr/>
                    <a:lstStyle/>
                    <a:p>
                      <a:r>
                        <a:rPr lang="en-US" dirty="0" smtClean="0"/>
                        <a:t>V. Ajay</a:t>
                      </a:r>
                      <a:endParaRPr lang="en-IN" dirty="0"/>
                    </a:p>
                  </a:txBody>
                  <a:tcPr/>
                </a:tc>
                <a:tc>
                  <a:txBody>
                    <a:bodyPr/>
                    <a:lstStyle/>
                    <a:p>
                      <a:r>
                        <a:rPr lang="en-US" dirty="0" smtClean="0"/>
                        <a:t>99210042230@klu.ac.in</a:t>
                      </a:r>
                      <a:endParaRPr lang="en-IN" dirty="0"/>
                    </a:p>
                  </a:txBody>
                  <a:tcPr/>
                </a:tc>
              </a:tr>
              <a:tr h="704970">
                <a:tc>
                  <a:txBody>
                    <a:bodyPr/>
                    <a:lstStyle/>
                    <a:p>
                      <a:r>
                        <a:rPr lang="en-US" dirty="0" smtClean="0"/>
                        <a:t>V. HARSHA</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99210041301@klu.ac.in</a:t>
                      </a:r>
                      <a:endParaRPr lang="en-IN" dirty="0" smtClean="0"/>
                    </a:p>
                    <a:p>
                      <a:endParaRPr lang="en-IN" dirty="0"/>
                    </a:p>
                  </a:txBody>
                  <a:tcPr/>
                </a:tc>
              </a:tr>
              <a:tr h="704970">
                <a:tc>
                  <a:txBody>
                    <a:bodyPr/>
                    <a:lstStyle/>
                    <a:p>
                      <a:r>
                        <a:rPr lang="en-US" dirty="0" smtClean="0"/>
                        <a:t>Y. SATYA</a:t>
                      </a:r>
                      <a:r>
                        <a:rPr lang="en-US" baseline="0" dirty="0" smtClean="0"/>
                        <a:t> VENKATA NAGA SHANKAR</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99210042243@klu.ac.in</a:t>
                      </a:r>
                      <a:endParaRPr lang="en-IN" dirty="0" smtClean="0"/>
                    </a:p>
                    <a:p>
                      <a:endParaRPr lang="en-IN" dirty="0"/>
                    </a:p>
                  </a:txBody>
                  <a:tcPr/>
                </a:tc>
              </a:tr>
              <a:tr h="704970">
                <a:tc>
                  <a:txBody>
                    <a:bodyPr/>
                    <a:lstStyle/>
                    <a:p>
                      <a:r>
                        <a:rPr lang="en-US" dirty="0" smtClean="0"/>
                        <a:t>K.</a:t>
                      </a:r>
                      <a:r>
                        <a:rPr lang="en-US" baseline="0" dirty="0" smtClean="0"/>
                        <a:t> SAI SRINIVAS</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9922004351@klu.ac.in</a:t>
                      </a:r>
                      <a:endParaRPr lang="en-IN" dirty="0" smtClean="0"/>
                    </a:p>
                    <a:p>
                      <a:endParaRPr lang="en-IN" dirty="0"/>
                    </a:p>
                  </a:txBody>
                  <a:tcPr/>
                </a:tc>
              </a:tr>
            </a:tbl>
          </a:graphicData>
        </a:graphic>
      </p:graphicFrame>
    </p:spTree>
    <p:extLst>
      <p:ext uri="{BB962C8B-B14F-4D97-AF65-F5344CB8AC3E}">
        <p14:creationId xmlns:p14="http://schemas.microsoft.com/office/powerpoint/2010/main" val="3035246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00685"/>
            <a:ext cx="10058400" cy="1073785"/>
          </a:xfrm>
        </p:spPr>
        <p:txBody>
          <a:bodyPr/>
          <a:lstStyle/>
          <a:p>
            <a:r>
              <a:rPr lang="en-US" dirty="0"/>
              <a:t>				</a:t>
            </a:r>
            <a:r>
              <a:rPr lang="en-US" dirty="0">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1066800" y="1473835"/>
            <a:ext cx="10058400" cy="5043805"/>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Abstract</a:t>
            </a:r>
          </a:p>
          <a:p>
            <a:r>
              <a:rPr lang="en-US" sz="2400" dirty="0">
                <a:latin typeface="Times New Roman" panose="02020603050405020304" pitchFamily="18" charset="0"/>
                <a:cs typeface="Times New Roman" panose="02020603050405020304" pitchFamily="18" charset="0"/>
              </a:rPr>
              <a:t>Introduction</a:t>
            </a:r>
          </a:p>
          <a:p>
            <a:r>
              <a:rPr lang="en-US" sz="2400" dirty="0">
                <a:latin typeface="Times New Roman" panose="02020603050405020304" pitchFamily="18" charset="0"/>
                <a:cs typeface="Times New Roman" panose="02020603050405020304" pitchFamily="18" charset="0"/>
              </a:rPr>
              <a:t>Objective</a:t>
            </a:r>
          </a:p>
          <a:p>
            <a:r>
              <a:rPr lang="en-US" sz="2400" dirty="0">
                <a:latin typeface="Times New Roman" panose="02020603050405020304" pitchFamily="18" charset="0"/>
                <a:cs typeface="Times New Roman" panose="02020603050405020304" pitchFamily="18" charset="0"/>
              </a:rPr>
              <a:t>Existing system and Proposed System</a:t>
            </a:r>
          </a:p>
          <a:p>
            <a:r>
              <a:rPr lang="en-US" sz="2400" dirty="0">
                <a:latin typeface="Times New Roman" panose="02020603050405020304" pitchFamily="18" charset="0"/>
                <a:cs typeface="Times New Roman" panose="02020603050405020304" pitchFamily="18" charset="0"/>
              </a:rPr>
              <a:t>Tools and Technology used</a:t>
            </a:r>
          </a:p>
          <a:p>
            <a:r>
              <a:rPr lang="en-US" sz="2400" dirty="0">
                <a:latin typeface="Times New Roman" panose="02020603050405020304" pitchFamily="18" charset="0"/>
                <a:cs typeface="Times New Roman" panose="02020603050405020304" pitchFamily="18" charset="0"/>
              </a:rPr>
              <a:t>Algorithm</a:t>
            </a:r>
          </a:p>
          <a:p>
            <a:r>
              <a:rPr lang="en-US" sz="2400" dirty="0">
                <a:latin typeface="Times New Roman" panose="02020603050405020304" pitchFamily="18" charset="0"/>
                <a:cs typeface="Times New Roman" panose="02020603050405020304" pitchFamily="18" charset="0"/>
              </a:rPr>
              <a:t>Architectural Design</a:t>
            </a:r>
          </a:p>
          <a:p>
            <a:r>
              <a:rPr lang="en-US" sz="2400" dirty="0">
                <a:latin typeface="Times New Roman" panose="02020603050405020304" pitchFamily="18" charset="0"/>
                <a:cs typeface="Times New Roman" panose="02020603050405020304" pitchFamily="18" charset="0"/>
              </a:rPr>
              <a:t>Results</a:t>
            </a:r>
          </a:p>
          <a:p>
            <a:r>
              <a:rPr lang="en-US" sz="2400" dirty="0">
                <a:latin typeface="Times New Roman" panose="02020603050405020304" pitchFamily="18" charset="0"/>
                <a:cs typeface="Times New Roman" panose="02020603050405020304" pitchFamily="18" charset="0"/>
              </a:rPr>
              <a:t>Conclusion</a:t>
            </a:r>
          </a:p>
          <a:p>
            <a:r>
              <a:rPr lang="en-US" sz="2400" dirty="0">
                <a:latin typeface="Times New Roman" panose="02020603050405020304" pitchFamily="18" charset="0"/>
                <a:cs typeface="Times New Roman" panose="02020603050405020304" pitchFamily="18" charset="0"/>
              </a:rPr>
              <a:t>Future Enhancement</a:t>
            </a:r>
          </a:p>
          <a:p>
            <a:r>
              <a:rPr lang="en-US" sz="2400" dirty="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690875" y="622177"/>
            <a:ext cx="3376295"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ABSTRACT</a:t>
            </a:r>
          </a:p>
        </p:txBody>
      </p:sp>
      <p:sp>
        <p:nvSpPr>
          <p:cNvPr id="7" name="TextBox 6"/>
          <p:cNvSpPr txBox="1"/>
          <p:nvPr/>
        </p:nvSpPr>
        <p:spPr>
          <a:xfrm>
            <a:off x="594359" y="1439917"/>
            <a:ext cx="10945999" cy="5074723"/>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Most of the disease involves a consultation with  doctors to get treated . With sufficient data detection of disease by an algorithm can be very easy  and cheap. Detection of disease by looking at the symptoms is an integral part of treatment . </a:t>
            </a:r>
          </a:p>
          <a:p>
            <a:pPr marL="342900" indent="-342900">
              <a:lnSpc>
                <a:spcPct val="150000"/>
              </a:lnSpc>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In our project we will try to accurately detect a disease by looking at the symptoms of the patient.</a:t>
            </a:r>
          </a:p>
          <a:p>
            <a:pPr marL="342900" indent="-342900">
              <a:lnSpc>
                <a:spcPct val="150000"/>
              </a:lnSpc>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Medical facilities need to be advanced so that better decisions for patient diagnosis and treatment options can be made.</a:t>
            </a:r>
          </a:p>
          <a:p>
            <a:pPr marL="342900" indent="-342900">
              <a:lnSpc>
                <a:spcPct val="150000"/>
              </a:lnSpc>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When Machine Learning is implemented in healthcare can lead to increase patient satisfaction. </a:t>
            </a:r>
          </a:p>
          <a:p>
            <a:pPr marL="342900" indent="-342900">
              <a:lnSpc>
                <a:spcPct val="150000"/>
              </a:lnSpc>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“Disease Detection” system based on detective modelling detects the disease of the user on the basis of the symptoms that user provides as an input to the system. The system </a:t>
            </a:r>
            <a:r>
              <a:rPr lang="en-IN" sz="2000" dirty="0" err="1">
                <a:effectLst/>
                <a:latin typeface="Times New Roman" panose="02020603050405020304" pitchFamily="18" charset="0"/>
                <a:ea typeface="Times New Roman" panose="02020603050405020304" pitchFamily="18" charset="0"/>
                <a:cs typeface="Times New Roman" panose="02020603050405020304" pitchFamily="18" charset="0"/>
              </a:rPr>
              <a:t>analyzes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the symptoms provided by the user as input and gives the disease as an output.</a:t>
            </a:r>
          </a:p>
          <a:p>
            <a:pPr algn="just">
              <a:lnSpc>
                <a:spcPct val="150000"/>
              </a:lnSpc>
              <a:spcAft>
                <a:spcPts val="1000"/>
              </a:spcAft>
              <a:tabLst>
                <a:tab pos="342900" algn="l"/>
              </a:tabLs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OBJECTIVE</a:t>
            </a:r>
          </a:p>
        </p:txBody>
      </p:sp>
      <p:sp>
        <p:nvSpPr>
          <p:cNvPr id="3" name="Content Placeholder 2"/>
          <p:cNvSpPr>
            <a:spLocks noGrp="1"/>
          </p:cNvSpPr>
          <p:nvPr>
            <p:ph idx="1"/>
          </p:nvPr>
        </p:nvSpPr>
        <p:spPr/>
        <p:txBody>
          <a:bodyPr/>
          <a:lstStyle/>
          <a:p>
            <a:r>
              <a:rPr lang="en-US" sz="2000" dirty="0">
                <a:latin typeface="Times New Roman" panose="02020603050405020304" pitchFamily="18" charset="0"/>
                <a:cs typeface="Times New Roman" panose="02020603050405020304" pitchFamily="18" charset="0"/>
              </a:rPr>
              <a:t>There is a need to study and make a system which will make it easy for an end users to detect the diseases without visiting physician or doctor for diagnosis.</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Accuracy will Increase using Machine Learning(Random Forest Algorithm).</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59691" y="351693"/>
            <a:ext cx="401955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INTRODUCTION</a:t>
            </a:r>
          </a:p>
        </p:txBody>
      </p:sp>
      <p:pic>
        <p:nvPicPr>
          <p:cNvPr id="11" name="Content Placeholder 10" descr="p1"/>
          <p:cNvPicPr>
            <a:picLocks noGrp="1" noChangeAspect="1"/>
          </p:cNvPicPr>
          <p:nvPr>
            <p:ph idx="1"/>
          </p:nvPr>
        </p:nvPicPr>
        <p:blipFill>
          <a:blip r:embed="rId3" cstate="print"/>
          <a:stretch>
            <a:fillRect/>
          </a:stretch>
        </p:blipFill>
        <p:spPr>
          <a:xfrm>
            <a:off x="9076392" y="1139483"/>
            <a:ext cx="2707645" cy="2060917"/>
          </a:xfrm>
          <a:prstGeom prst="rect">
            <a:avLst/>
          </a:prstGeom>
        </p:spPr>
      </p:pic>
      <p:sp>
        <p:nvSpPr>
          <p:cNvPr id="6" name="TextBox 5"/>
          <p:cNvSpPr txBox="1"/>
          <p:nvPr/>
        </p:nvSpPr>
        <p:spPr>
          <a:xfrm>
            <a:off x="594360" y="1097280"/>
            <a:ext cx="8211820" cy="5077460"/>
          </a:xfrm>
          <a:prstGeom prst="rect">
            <a:avLst/>
          </a:prstGeom>
          <a:noFill/>
        </p:spPr>
        <p:txBody>
          <a:bodyPr wrap="square">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Human Disease Detection is a system which detects the disease based on the information provided by the user. </a:t>
            </a: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 also detects the disease of the patient or the user based on the information or the symptoms he/she enter into the system and provides the accurate results based on that information.</a:t>
            </a: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Human Disease Detection is completely done with the help of Machine Learning and Python Programming language with </a:t>
            </a:r>
            <a:r>
              <a:rPr lang="en-US" sz="2000" dirty="0" err="1">
                <a:latin typeface="Times New Roman" panose="02020603050405020304" pitchFamily="18" charset="0"/>
                <a:cs typeface="Times New Roman" panose="02020603050405020304" pitchFamily="18" charset="0"/>
              </a:rPr>
              <a:t>Tkinter</a:t>
            </a:r>
            <a:r>
              <a:rPr lang="en-US" sz="2000" dirty="0">
                <a:latin typeface="Times New Roman" panose="02020603050405020304" pitchFamily="18" charset="0"/>
                <a:cs typeface="Times New Roman" panose="02020603050405020304" pitchFamily="18" charset="0"/>
              </a:rPr>
              <a:t> Interface for it and also using the dataset that is available previously by the hospitals using that we will detect the disease.</a:t>
            </a: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sym typeface="+mn-ea"/>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sym typeface="+mn-ea"/>
              </a:rPr>
              <a:t>People are looking online for health information regarding diseases</a:t>
            </a:r>
            <a:r>
              <a:rPr lang="en-US" sz="2000" dirty="0">
                <a:sym typeface="+mn-ea"/>
              </a:rPr>
              <a:t>. </a:t>
            </a:r>
            <a:r>
              <a:rPr lang="en-US" sz="2000" dirty="0">
                <a:latin typeface="Times New Roman" panose="02020603050405020304" pitchFamily="18" charset="0"/>
                <a:cs typeface="Times New Roman" panose="02020603050405020304" pitchFamily="18" charset="0"/>
                <a:sym typeface="+mn-ea"/>
              </a:rPr>
              <a:t>The main motive to develop this project is that a user can sit at their convenient place and have a check-up of their health.</a:t>
            </a:r>
            <a:endParaRPr lang="en-US" sz="2800" dirty="0">
              <a:latin typeface="Times New Roman" panose="02020603050405020304" pitchFamily="18" charset="0"/>
              <a:cs typeface="Times New Roman" panose="02020603050405020304" pitchFamily="18" charset="0"/>
            </a:endParaRPr>
          </a:p>
          <a:p>
            <a:pPr marL="342900" indent="-342900"/>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3771" y="642594"/>
            <a:ext cx="10058400" cy="1371600"/>
          </a:xfrm>
        </p:spPr>
        <p:txBody>
          <a:bodyPr>
            <a:normAutofit/>
          </a:bodyPr>
          <a:lstStyle/>
          <a:p>
            <a:r>
              <a:rPr lang="en-US" sz="4000" b="1" dirty="0">
                <a:latin typeface="Times New Roman" panose="02020603050405020304" pitchFamily="18" charset="0"/>
                <a:cs typeface="Times New Roman" panose="02020603050405020304" pitchFamily="18" charset="0"/>
              </a:rPr>
              <a:t>Existing System And Proposed System</a:t>
            </a:r>
          </a:p>
        </p:txBody>
      </p:sp>
      <p:sp>
        <p:nvSpPr>
          <p:cNvPr id="3" name="Content Placeholder 2"/>
          <p:cNvSpPr>
            <a:spLocks noGrp="1"/>
          </p:cNvSpPr>
          <p:nvPr>
            <p:ph idx="1"/>
          </p:nvPr>
        </p:nvSpPr>
        <p:spPr>
          <a:xfrm>
            <a:off x="783771" y="1829988"/>
            <a:ext cx="10341429" cy="4112286"/>
          </a:xfrm>
        </p:spPr>
        <p:txBody>
          <a:bodyPr/>
          <a:lstStyle/>
          <a:p>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Existing system can detect the disease but not the sub type of disease. It fails to detect the        condition of the patient. Existing model gives less accuracy.</a:t>
            </a:r>
            <a:br>
              <a:rPr lang="en-US" sz="2000" dirty="0">
                <a:latin typeface="Times New Roman" panose="02020603050405020304" pitchFamily="18" charset="0"/>
                <a:ea typeface="Times New Roman" panose="02020603050405020304" pitchFamily="18" charset="0"/>
                <a:cs typeface="Times New Roman" panose="02020603050405020304" pitchFamily="18" charset="0"/>
              </a:rPr>
            </a:b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Proposed system can detect the disease with more accuracy. With the use of machine learning algorithm the accuracy is increased</a:t>
            </a:r>
            <a:r>
              <a:rPr lang="en-US" sz="2000" dirty="0" smtClean="0">
                <a:latin typeface="Times New Roman" panose="02020603050405020304" pitchFamily="18" charset="0"/>
                <a:ea typeface="Times New Roman" panose="02020603050405020304" pitchFamily="18" charset="0"/>
                <a:cs typeface="Times New Roman" panose="02020603050405020304" pitchFamily="18" charset="0"/>
              </a:rPr>
              <a:t>. Random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forest algorithm gives more accuracy than other algorithms.</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
            </a:r>
            <a:br>
              <a:rPr lang="en-IN" sz="2000" dirty="0">
                <a:latin typeface="Times New Roman" panose="02020603050405020304" pitchFamily="18" charset="0"/>
                <a:ea typeface="Times New Roman" panose="02020603050405020304" pitchFamily="18" charset="0"/>
                <a:cs typeface="Times New Roman" panose="02020603050405020304" pitchFamily="18" charset="0"/>
              </a:rPr>
            </a:b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文本框 5"/>
          <p:cNvSpPr txBox="1"/>
          <p:nvPr/>
        </p:nvSpPr>
        <p:spPr>
          <a:xfrm>
            <a:off x="413384" y="375950"/>
            <a:ext cx="6892925" cy="584775"/>
          </a:xfrm>
          <a:prstGeom prst="rect">
            <a:avLst/>
          </a:prstGeom>
          <a:noFill/>
          <a:ln w="9525">
            <a:noFill/>
          </a:ln>
        </p:spPr>
        <p:txBody>
          <a:bodyPr wrap="square" anchor="t">
            <a:spAutoFit/>
          </a:bodyPr>
          <a:lstStyle/>
          <a:p>
            <a:r>
              <a:rPr lang="en-US" altLang="zh-CN" sz="3200" b="1" dirty="0">
                <a:solidFill>
                  <a:srgbClr val="404040"/>
                </a:solidFill>
                <a:latin typeface="Times New Roman" panose="02020603050405020304" pitchFamily="18" charset="0"/>
                <a:ea typeface="Calibri" panose="020F0502020204030204" pitchFamily="34" charset="0"/>
                <a:cs typeface="Times New Roman" panose="02020603050405020304" pitchFamily="18" charset="0"/>
              </a:rPr>
              <a:t>TOOLS AND TECHNOLOGY USED</a:t>
            </a:r>
          </a:p>
        </p:txBody>
      </p:sp>
      <p:sp>
        <p:nvSpPr>
          <p:cNvPr id="2" name="Text Box 1"/>
          <p:cNvSpPr txBox="1"/>
          <p:nvPr/>
        </p:nvSpPr>
        <p:spPr>
          <a:xfrm>
            <a:off x="629285" y="1701800"/>
            <a:ext cx="10650220" cy="368300"/>
          </a:xfrm>
          <a:prstGeom prst="rect">
            <a:avLst/>
          </a:prstGeom>
          <a:noFill/>
        </p:spPr>
        <p:txBody>
          <a:bodyPr wrap="square" rtlCol="0">
            <a:spAutoFit/>
          </a:bodyPr>
          <a:lstStyle/>
          <a:p>
            <a:endParaRPr lang="en-US"/>
          </a:p>
        </p:txBody>
      </p:sp>
      <p:sp>
        <p:nvSpPr>
          <p:cNvPr id="54" name="Oval 1"/>
          <p:cNvSpPr/>
          <p:nvPr/>
        </p:nvSpPr>
        <p:spPr>
          <a:xfrm>
            <a:off x="4985385" y="2621915"/>
            <a:ext cx="1677670" cy="1418590"/>
          </a:xfrm>
          <a:prstGeom prst="ellipse">
            <a:avLst/>
          </a:prstGeom>
          <a:solidFill>
            <a:srgbClr val="44546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470" fontAlgn="base">
              <a:spcBef>
                <a:spcPct val="0"/>
              </a:spcBef>
              <a:spcAft>
                <a:spcPct val="0"/>
              </a:spcAft>
              <a:defRPr sz="1400">
                <a:solidFill>
                  <a:schemeClr val="tx1"/>
                </a:solidFill>
                <a:latin typeface="Calibri" panose="020F0502020204030204" pitchFamily="34" charset="0"/>
              </a:defRPr>
            </a:lvl6pPr>
            <a:lvl7pPr marL="2971800" indent="-228600" defTabSz="712470" fontAlgn="base">
              <a:spcBef>
                <a:spcPct val="0"/>
              </a:spcBef>
              <a:spcAft>
                <a:spcPct val="0"/>
              </a:spcAft>
              <a:defRPr sz="1400">
                <a:solidFill>
                  <a:schemeClr val="tx1"/>
                </a:solidFill>
                <a:latin typeface="Calibri" panose="020F0502020204030204" pitchFamily="34" charset="0"/>
              </a:defRPr>
            </a:lvl7pPr>
            <a:lvl8pPr marL="3429000" indent="-228600" defTabSz="712470" fontAlgn="base">
              <a:spcBef>
                <a:spcPct val="0"/>
              </a:spcBef>
              <a:spcAft>
                <a:spcPct val="0"/>
              </a:spcAft>
              <a:defRPr sz="1400">
                <a:solidFill>
                  <a:schemeClr val="tx1"/>
                </a:solidFill>
                <a:latin typeface="Calibri" panose="020F0502020204030204" pitchFamily="34" charset="0"/>
              </a:defRPr>
            </a:lvl8pPr>
            <a:lvl9pPr marL="3886200" indent="-228600" defTabSz="712470" fontAlgn="base">
              <a:spcBef>
                <a:spcPct val="0"/>
              </a:spcBef>
              <a:spcAft>
                <a:spcPct val="0"/>
              </a:spcAft>
              <a:defRPr sz="1400">
                <a:solidFill>
                  <a:schemeClr val="tx1"/>
                </a:solidFill>
                <a:latin typeface="Calibri" panose="020F0502020204030204" pitchFamily="34" charset="0"/>
              </a:defRPr>
            </a:lvl9pPr>
          </a:lstStyle>
          <a:p>
            <a:pPr marL="0" marR="0" lvl="0" indent="0" algn="ctr" defTabSz="949960" rtl="0" eaLnBrk="1" fontAlgn="base" latinLnBrk="0" hangingPunct="1">
              <a:lnSpc>
                <a:spcPct val="100000"/>
              </a:lnSpc>
              <a:spcBef>
                <a:spcPct val="0"/>
              </a:spcBef>
              <a:spcAft>
                <a:spcPct val="0"/>
              </a:spcAft>
              <a:buClrTx/>
              <a:buSzTx/>
              <a:buFontTx/>
              <a:buNone/>
              <a:defRPr/>
            </a:pPr>
            <a:r>
              <a:rPr kumimoji="0" lang="en-US" altLang="zh-CN" sz="1600" b="1" i="0" u="none" strike="noStrike" kern="1200" cap="none" spc="0" normalizeH="0" baseline="0" noProof="0">
                <a:ln>
                  <a:noFill/>
                </a:ln>
                <a:solidFill>
                  <a:schemeClr val="bg1"/>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PYTHON</a:t>
            </a:r>
          </a:p>
          <a:p>
            <a:pPr marL="0" marR="0" lvl="0" indent="0" algn="ctr" defTabSz="949960" rtl="0" eaLnBrk="1" fontAlgn="base" latinLnBrk="0" hangingPunct="1">
              <a:lnSpc>
                <a:spcPct val="100000"/>
              </a:lnSpc>
              <a:spcBef>
                <a:spcPct val="0"/>
              </a:spcBef>
              <a:spcAft>
                <a:spcPct val="0"/>
              </a:spcAft>
              <a:buClrTx/>
              <a:buSzTx/>
              <a:buFontTx/>
              <a:buNone/>
              <a:defRPr/>
            </a:pPr>
            <a:r>
              <a:rPr kumimoji="0" lang="en-US" altLang="zh-CN" sz="1600" b="1" i="0" u="none" strike="noStrike" kern="1200" cap="none" spc="0" normalizeH="0" baseline="0" noProof="0">
                <a:ln>
                  <a:noFill/>
                </a:ln>
                <a:solidFill>
                  <a:schemeClr val="bg1"/>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LIBRAR</a:t>
            </a:r>
          </a:p>
          <a:p>
            <a:pPr marL="0" marR="0" lvl="0" indent="0" algn="ctr" defTabSz="949960" rtl="0" eaLnBrk="1" fontAlgn="base" latinLnBrk="0" hangingPunct="1">
              <a:lnSpc>
                <a:spcPct val="100000"/>
              </a:lnSpc>
              <a:spcBef>
                <a:spcPct val="0"/>
              </a:spcBef>
              <a:spcAft>
                <a:spcPct val="0"/>
              </a:spcAft>
              <a:buClrTx/>
              <a:buSzTx/>
              <a:buFontTx/>
              <a:buNone/>
              <a:defRPr/>
            </a:pPr>
            <a:r>
              <a:rPr kumimoji="0" lang="en-US" altLang="zh-CN" sz="1600" b="1" i="0" u="none" strike="noStrike" kern="1200" cap="none" spc="0" normalizeH="0" baseline="0" noProof="0">
                <a:ln>
                  <a:noFill/>
                </a:ln>
                <a:solidFill>
                  <a:schemeClr val="bg1"/>
                </a:solidFill>
                <a:effectLst/>
                <a:uLnTx/>
                <a:uFillTx/>
                <a:latin typeface="Arial" panose="020B0604020202020204" pitchFamily="34" charset="0"/>
                <a:ea typeface="Microsoft YaHei" panose="020B0503020204020204" pitchFamily="34" charset="-122"/>
                <a:cs typeface="+mn-ea"/>
                <a:sym typeface="Arial" panose="020B0604020202020204" pitchFamily="34" charset="0"/>
              </a:rPr>
              <a:t>-IES</a:t>
            </a:r>
          </a:p>
        </p:txBody>
      </p:sp>
      <p:sp>
        <p:nvSpPr>
          <p:cNvPr id="56" name="Oval 45@|1FFC:4308095|FBC:16777215|LFC:16777215|LBC:16777215"/>
          <p:cNvSpPr/>
          <p:nvPr/>
        </p:nvSpPr>
        <p:spPr bwMode="auto">
          <a:xfrm rot="18786791">
            <a:off x="7195979" y="1569879"/>
            <a:ext cx="696913" cy="695325"/>
          </a:xfrm>
          <a:prstGeom prst="ellipse">
            <a:avLst/>
          </a:prstGeom>
          <a:solidFill>
            <a:srgbClr val="37465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470" fontAlgn="base">
              <a:spcBef>
                <a:spcPct val="0"/>
              </a:spcBef>
              <a:spcAft>
                <a:spcPct val="0"/>
              </a:spcAft>
              <a:defRPr sz="1400">
                <a:solidFill>
                  <a:schemeClr val="tx1"/>
                </a:solidFill>
                <a:latin typeface="Calibri" panose="020F0502020204030204" pitchFamily="34" charset="0"/>
              </a:defRPr>
            </a:lvl6pPr>
            <a:lvl7pPr marL="2971800" indent="-228600" defTabSz="712470" fontAlgn="base">
              <a:spcBef>
                <a:spcPct val="0"/>
              </a:spcBef>
              <a:spcAft>
                <a:spcPct val="0"/>
              </a:spcAft>
              <a:defRPr sz="1400">
                <a:solidFill>
                  <a:schemeClr val="tx1"/>
                </a:solidFill>
                <a:latin typeface="Calibri" panose="020F0502020204030204" pitchFamily="34" charset="0"/>
              </a:defRPr>
            </a:lvl7pPr>
            <a:lvl8pPr marL="3429000" indent="-228600" defTabSz="712470" fontAlgn="base">
              <a:spcBef>
                <a:spcPct val="0"/>
              </a:spcBef>
              <a:spcAft>
                <a:spcPct val="0"/>
              </a:spcAft>
              <a:defRPr sz="1400">
                <a:solidFill>
                  <a:schemeClr val="tx1"/>
                </a:solidFill>
                <a:latin typeface="Calibri" panose="020F0502020204030204" pitchFamily="34" charset="0"/>
              </a:defRPr>
            </a:lvl8pPr>
            <a:lvl9pPr marL="3886200" indent="-228600" defTabSz="712470" fontAlgn="base">
              <a:spcBef>
                <a:spcPct val="0"/>
              </a:spcBef>
              <a:spcAft>
                <a:spcPct val="0"/>
              </a:spcAft>
              <a:defRPr sz="1400">
                <a:solidFill>
                  <a:schemeClr val="tx1"/>
                </a:solidFill>
                <a:latin typeface="Calibri" panose="020F0502020204030204" pitchFamily="34" charset="0"/>
              </a:defRPr>
            </a:lvl9pPr>
          </a:lstStyle>
          <a:p>
            <a:pPr marL="0" marR="0" lvl="0" indent="0" algn="ctr" defTabSz="949960" rtl="0" eaLnBrk="1" fontAlgn="base" latinLnBrk="0" hangingPunct="1">
              <a:lnSpc>
                <a:spcPct val="100000"/>
              </a:lnSpc>
              <a:spcBef>
                <a:spcPct val="0"/>
              </a:spcBef>
              <a:spcAft>
                <a:spcPct val="0"/>
              </a:spcAft>
              <a:buClrTx/>
              <a:buSzTx/>
              <a:buFontTx/>
              <a:buNone/>
              <a:defRPr/>
            </a:pPr>
            <a:endParaRPr kumimoji="0" lang="zh-CN" altLang="zh-CN" sz="1600" b="0" i="0" u="none" strike="noStrike" kern="1200" cap="none" spc="0" normalizeH="0" baseline="0" noProof="0">
              <a:ln>
                <a:noFill/>
              </a:ln>
              <a:solidFill>
                <a:srgbClr val="297F9D"/>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57" name="Oval 58@|1FFC:4308095|FBC:16777215|LFC:16777215|LBC:16777215"/>
          <p:cNvSpPr/>
          <p:nvPr/>
        </p:nvSpPr>
        <p:spPr bwMode="auto">
          <a:xfrm rot="7432715">
            <a:off x="4241006" y="4575969"/>
            <a:ext cx="695325" cy="693738"/>
          </a:xfrm>
          <a:prstGeom prst="ellipse">
            <a:avLst/>
          </a:prstGeom>
          <a:solidFill>
            <a:srgbClr val="51C1D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470" fontAlgn="base">
              <a:spcBef>
                <a:spcPct val="0"/>
              </a:spcBef>
              <a:spcAft>
                <a:spcPct val="0"/>
              </a:spcAft>
              <a:defRPr sz="1400">
                <a:solidFill>
                  <a:schemeClr val="tx1"/>
                </a:solidFill>
                <a:latin typeface="Calibri" panose="020F0502020204030204" pitchFamily="34" charset="0"/>
              </a:defRPr>
            </a:lvl6pPr>
            <a:lvl7pPr marL="2971800" indent="-228600" defTabSz="712470" fontAlgn="base">
              <a:spcBef>
                <a:spcPct val="0"/>
              </a:spcBef>
              <a:spcAft>
                <a:spcPct val="0"/>
              </a:spcAft>
              <a:defRPr sz="1400">
                <a:solidFill>
                  <a:schemeClr val="tx1"/>
                </a:solidFill>
                <a:latin typeface="Calibri" panose="020F0502020204030204" pitchFamily="34" charset="0"/>
              </a:defRPr>
            </a:lvl7pPr>
            <a:lvl8pPr marL="3429000" indent="-228600" defTabSz="712470" fontAlgn="base">
              <a:spcBef>
                <a:spcPct val="0"/>
              </a:spcBef>
              <a:spcAft>
                <a:spcPct val="0"/>
              </a:spcAft>
              <a:defRPr sz="1400">
                <a:solidFill>
                  <a:schemeClr val="tx1"/>
                </a:solidFill>
                <a:latin typeface="Calibri" panose="020F0502020204030204" pitchFamily="34" charset="0"/>
              </a:defRPr>
            </a:lvl8pPr>
            <a:lvl9pPr marL="3886200" indent="-228600" defTabSz="712470" fontAlgn="base">
              <a:spcBef>
                <a:spcPct val="0"/>
              </a:spcBef>
              <a:spcAft>
                <a:spcPct val="0"/>
              </a:spcAft>
              <a:defRPr sz="1400">
                <a:solidFill>
                  <a:schemeClr val="tx1"/>
                </a:solidFill>
                <a:latin typeface="Calibri" panose="020F0502020204030204" pitchFamily="34" charset="0"/>
              </a:defRPr>
            </a:lvl9pPr>
          </a:lstStyle>
          <a:p>
            <a:pPr marL="0" marR="0" lvl="0" indent="0" algn="ctr" defTabSz="949960" rtl="0" eaLnBrk="1" fontAlgn="base" latinLnBrk="0" hangingPunct="1">
              <a:lnSpc>
                <a:spcPct val="100000"/>
              </a:lnSpc>
              <a:spcBef>
                <a:spcPct val="0"/>
              </a:spcBef>
              <a:spcAft>
                <a:spcPct val="0"/>
              </a:spcAft>
              <a:buClrTx/>
              <a:buSzTx/>
              <a:buFontTx/>
              <a:buNone/>
              <a:defRPr/>
            </a:pPr>
            <a:endParaRPr kumimoji="0" lang="zh-CN" altLang="zh-CN" sz="1600" b="0" i="0" u="none" strike="noStrike" kern="1200" cap="none" spc="0" normalizeH="0" baseline="0" noProof="0">
              <a:ln>
                <a:noFill/>
              </a:ln>
              <a:solidFill>
                <a:srgbClr val="297F9D"/>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61" name="Oval 128@|1FFC:1554685|FBC:16777215|LFC:16777215|LBC:16777215"/>
          <p:cNvSpPr/>
          <p:nvPr/>
        </p:nvSpPr>
        <p:spPr bwMode="auto">
          <a:xfrm rot="21144170">
            <a:off x="8078788" y="3028950"/>
            <a:ext cx="696913" cy="693738"/>
          </a:xfrm>
          <a:prstGeom prst="ellipse">
            <a:avLst/>
          </a:prstGeom>
          <a:solidFill>
            <a:srgbClr val="51C1D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470" fontAlgn="base">
              <a:spcBef>
                <a:spcPct val="0"/>
              </a:spcBef>
              <a:spcAft>
                <a:spcPct val="0"/>
              </a:spcAft>
              <a:defRPr sz="1400">
                <a:solidFill>
                  <a:schemeClr val="tx1"/>
                </a:solidFill>
                <a:latin typeface="Calibri" panose="020F0502020204030204" pitchFamily="34" charset="0"/>
              </a:defRPr>
            </a:lvl6pPr>
            <a:lvl7pPr marL="2971800" indent="-228600" defTabSz="712470" fontAlgn="base">
              <a:spcBef>
                <a:spcPct val="0"/>
              </a:spcBef>
              <a:spcAft>
                <a:spcPct val="0"/>
              </a:spcAft>
              <a:defRPr sz="1400">
                <a:solidFill>
                  <a:schemeClr val="tx1"/>
                </a:solidFill>
                <a:latin typeface="Calibri" panose="020F0502020204030204" pitchFamily="34" charset="0"/>
              </a:defRPr>
            </a:lvl7pPr>
            <a:lvl8pPr marL="3429000" indent="-228600" defTabSz="712470" fontAlgn="base">
              <a:spcBef>
                <a:spcPct val="0"/>
              </a:spcBef>
              <a:spcAft>
                <a:spcPct val="0"/>
              </a:spcAft>
              <a:defRPr sz="1400">
                <a:solidFill>
                  <a:schemeClr val="tx1"/>
                </a:solidFill>
                <a:latin typeface="Calibri" panose="020F0502020204030204" pitchFamily="34" charset="0"/>
              </a:defRPr>
            </a:lvl8pPr>
            <a:lvl9pPr marL="3886200" indent="-228600" defTabSz="712470" fontAlgn="base">
              <a:spcBef>
                <a:spcPct val="0"/>
              </a:spcBef>
              <a:spcAft>
                <a:spcPct val="0"/>
              </a:spcAft>
              <a:defRPr sz="1400">
                <a:solidFill>
                  <a:schemeClr val="tx1"/>
                </a:solidFill>
                <a:latin typeface="Calibri" panose="020F0502020204030204" pitchFamily="34" charset="0"/>
              </a:defRPr>
            </a:lvl9pPr>
          </a:lstStyle>
          <a:p>
            <a:pPr marL="0" marR="0" lvl="0" indent="0" algn="ctr" defTabSz="949960" rtl="0" eaLnBrk="1" fontAlgn="base" latinLnBrk="0" hangingPunct="1">
              <a:lnSpc>
                <a:spcPct val="100000"/>
              </a:lnSpc>
              <a:spcBef>
                <a:spcPct val="0"/>
              </a:spcBef>
              <a:spcAft>
                <a:spcPct val="0"/>
              </a:spcAft>
              <a:buClrTx/>
              <a:buSzTx/>
              <a:buFontTx/>
              <a:buNone/>
              <a:defRPr/>
            </a:pPr>
            <a:endParaRPr kumimoji="0" lang="zh-CN" altLang="zh-CN" sz="1600" b="0" i="0" u="none" strike="noStrike" kern="1200" cap="none" spc="0" normalizeH="0" baseline="0" noProof="0">
              <a:ln>
                <a:noFill/>
              </a:ln>
              <a:solidFill>
                <a:srgbClr val="297F9D"/>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cxnSp>
        <p:nvCxnSpPr>
          <p:cNvPr id="68" name="Straight Connector 74"/>
          <p:cNvCxnSpPr>
            <a:stCxn id="56" idx="2"/>
          </p:cNvCxnSpPr>
          <p:nvPr/>
        </p:nvCxnSpPr>
        <p:spPr>
          <a:xfrm flipH="1">
            <a:off x="6527800" y="2171700"/>
            <a:ext cx="778510" cy="723900"/>
          </a:xfrm>
          <a:prstGeom prst="line">
            <a:avLst/>
          </a:prstGeom>
          <a:ln w="12700">
            <a:solidFill>
              <a:srgbClr val="ADBACA"/>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9" name="Straight Connector 75"/>
          <p:cNvCxnSpPr>
            <a:endCxn id="57" idx="2"/>
          </p:cNvCxnSpPr>
          <p:nvPr/>
        </p:nvCxnSpPr>
        <p:spPr>
          <a:xfrm flipH="1">
            <a:off x="4782185" y="3962400"/>
            <a:ext cx="657860" cy="671830"/>
          </a:xfrm>
          <a:prstGeom prst="line">
            <a:avLst/>
          </a:prstGeom>
          <a:ln w="12700">
            <a:solidFill>
              <a:srgbClr val="ADBACA"/>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72" name="Straight Connector 81"/>
          <p:cNvCxnSpPr>
            <a:endCxn id="61" idx="2"/>
          </p:cNvCxnSpPr>
          <p:nvPr/>
        </p:nvCxnSpPr>
        <p:spPr>
          <a:xfrm flipV="1">
            <a:off x="6654165" y="3422015"/>
            <a:ext cx="1427480" cy="30480"/>
          </a:xfrm>
          <a:prstGeom prst="line">
            <a:avLst/>
          </a:prstGeom>
          <a:ln w="12700">
            <a:solidFill>
              <a:srgbClr val="ADBACA"/>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7" name="TextBox 13"/>
          <p:cNvSpPr txBox="1"/>
          <p:nvPr/>
        </p:nvSpPr>
        <p:spPr>
          <a:xfrm>
            <a:off x="8081328" y="1794828"/>
            <a:ext cx="1952625" cy="307340"/>
          </a:xfrm>
          <a:prstGeom prst="rect">
            <a:avLst/>
          </a:prstGeom>
          <a:noFill/>
          <a:ln w="9525">
            <a:noFill/>
          </a:ln>
        </p:spPr>
        <p:txBody>
          <a:bodyPr lIns="0" tIns="0" rIns="0" bIns="0" anchor="t">
            <a:spAutoFit/>
          </a:bodyPr>
          <a:lstStyle/>
          <a:p>
            <a:pPr defTabSz="1216025">
              <a:spcBef>
                <a:spcPct val="20000"/>
              </a:spcBef>
            </a:pPr>
            <a:r>
              <a:rPr lang="en-US" altLang="zh-CN" sz="2000" b="1" dirty="0">
                <a:solidFill>
                  <a:srgbClr val="445469"/>
                </a:solidFill>
                <a:latin typeface="Arial" panose="020B0604020202020204" pitchFamily="34" charset="0"/>
                <a:ea typeface="Microsoft YaHei" panose="020B0503020204020204" pitchFamily="34" charset="-122"/>
                <a:sym typeface="Arial" panose="020B0604020202020204" pitchFamily="34" charset="0"/>
              </a:rPr>
              <a:t>numpy</a:t>
            </a:r>
          </a:p>
        </p:txBody>
      </p:sp>
      <p:sp>
        <p:nvSpPr>
          <p:cNvPr id="79" name="TextBox 13"/>
          <p:cNvSpPr txBox="1"/>
          <p:nvPr/>
        </p:nvSpPr>
        <p:spPr>
          <a:xfrm>
            <a:off x="8945880" y="3221673"/>
            <a:ext cx="1952625" cy="307340"/>
          </a:xfrm>
          <a:prstGeom prst="rect">
            <a:avLst/>
          </a:prstGeom>
          <a:noFill/>
          <a:ln w="9525">
            <a:noFill/>
          </a:ln>
        </p:spPr>
        <p:txBody>
          <a:bodyPr lIns="0" tIns="0" rIns="0" bIns="0" anchor="t">
            <a:spAutoFit/>
          </a:bodyPr>
          <a:lstStyle/>
          <a:p>
            <a:pPr defTabSz="1216025">
              <a:spcBef>
                <a:spcPct val="20000"/>
              </a:spcBef>
            </a:pPr>
            <a:r>
              <a:rPr lang="en-US" altLang="zh-CN" sz="2000" b="1" dirty="0">
                <a:solidFill>
                  <a:srgbClr val="445469"/>
                </a:solidFill>
                <a:latin typeface="Arial" panose="020B0604020202020204" pitchFamily="34" charset="0"/>
                <a:ea typeface="Microsoft YaHei" panose="020B0503020204020204" pitchFamily="34" charset="-122"/>
                <a:sym typeface="Arial" panose="020B0604020202020204" pitchFamily="34" charset="0"/>
              </a:rPr>
              <a:t>pandas</a:t>
            </a:r>
          </a:p>
        </p:txBody>
      </p:sp>
      <p:sp>
        <p:nvSpPr>
          <p:cNvPr id="89" name="Text Box 88"/>
          <p:cNvSpPr txBox="1"/>
          <p:nvPr/>
        </p:nvSpPr>
        <p:spPr>
          <a:xfrm>
            <a:off x="3156585" y="4714240"/>
            <a:ext cx="1083310" cy="398780"/>
          </a:xfrm>
          <a:prstGeom prst="rect">
            <a:avLst/>
          </a:prstGeom>
          <a:noFill/>
        </p:spPr>
        <p:txBody>
          <a:bodyPr wrap="square" rtlCol="0">
            <a:spAutoFit/>
          </a:bodyPr>
          <a:lstStyle/>
          <a:p>
            <a:pPr defTabSz="1216025">
              <a:spcBef>
                <a:spcPct val="20000"/>
              </a:spcBef>
            </a:pPr>
            <a:r>
              <a:rPr lang="en-US" altLang="zh-CN" sz="2000" b="1" dirty="0">
                <a:solidFill>
                  <a:srgbClr val="445469"/>
                </a:solidFill>
                <a:latin typeface="Arial" panose="020B0604020202020204" pitchFamily="34" charset="0"/>
                <a:ea typeface="Microsoft YaHei" panose="020B0503020204020204" pitchFamily="34" charset="-122"/>
                <a:sym typeface="Arial" panose="020B0604020202020204" pitchFamily="34" charset="0"/>
              </a:rPr>
              <a:t>sklearn</a:t>
            </a:r>
            <a:endParaRPr lang="en-US" sz="2000"/>
          </a:p>
        </p:txBody>
      </p:sp>
      <p:pic>
        <p:nvPicPr>
          <p:cNvPr id="132" name="Content Placeholder 131" descr="numpy"/>
          <p:cNvPicPr>
            <a:picLocks noGrp="1" noChangeAspect="1"/>
          </p:cNvPicPr>
          <p:nvPr>
            <p:ph sz="half" idx="1"/>
          </p:nvPr>
        </p:nvPicPr>
        <p:blipFill>
          <a:blip r:embed="rId2" cstate="print"/>
          <a:stretch>
            <a:fillRect/>
          </a:stretch>
        </p:blipFill>
        <p:spPr>
          <a:xfrm>
            <a:off x="7283450" y="1701800"/>
            <a:ext cx="520700" cy="432435"/>
          </a:xfrm>
          <a:prstGeom prst="rect">
            <a:avLst/>
          </a:prstGeom>
        </p:spPr>
      </p:pic>
      <p:pic>
        <p:nvPicPr>
          <p:cNvPr id="134" name="Content Placeholder 133" descr="pandas-1"/>
          <p:cNvPicPr>
            <a:picLocks noGrp="1" noChangeAspect="1"/>
          </p:cNvPicPr>
          <p:nvPr>
            <p:ph sz="half" idx="2"/>
          </p:nvPr>
        </p:nvPicPr>
        <p:blipFill>
          <a:blip r:embed="rId3" cstate="print"/>
          <a:stretch>
            <a:fillRect/>
          </a:stretch>
        </p:blipFill>
        <p:spPr>
          <a:xfrm>
            <a:off x="8225790" y="3135630"/>
            <a:ext cx="375285" cy="488950"/>
          </a:xfrm>
          <a:prstGeom prst="rect">
            <a:avLst/>
          </a:prstGeom>
        </p:spPr>
      </p:pic>
      <p:pic>
        <p:nvPicPr>
          <p:cNvPr id="136" name="Picture 135" descr="sklearn"/>
          <p:cNvPicPr>
            <a:picLocks noChangeAspect="1"/>
          </p:cNvPicPr>
          <p:nvPr/>
        </p:nvPicPr>
        <p:blipFill>
          <a:blip r:embed="rId4" cstate="print"/>
          <a:stretch>
            <a:fillRect/>
          </a:stretch>
        </p:blipFill>
        <p:spPr>
          <a:xfrm>
            <a:off x="4347845" y="4792345"/>
            <a:ext cx="481965" cy="260350"/>
          </a:xfrm>
          <a:prstGeom prst="rect">
            <a:avLst/>
          </a:prstGeom>
        </p:spPr>
      </p:pic>
      <p:sp>
        <p:nvSpPr>
          <p:cNvPr id="139" name="Oval 87"/>
          <p:cNvSpPr/>
          <p:nvPr/>
        </p:nvSpPr>
        <p:spPr>
          <a:xfrm>
            <a:off x="491490" y="3402330"/>
            <a:ext cx="2205355" cy="2000885"/>
          </a:xfrm>
          <a:prstGeom prst="ellipse">
            <a:avLst/>
          </a:prstGeom>
          <a:solidFill>
            <a:srgbClr val="374656"/>
          </a:solidFill>
          <a:ln w="123825" cap="flat" cmpd="sng" algn="ctr">
            <a:noFill/>
            <a:prstDash val="solid"/>
          </a:ln>
          <a:effectLst/>
        </p:spPr>
        <p:txBody>
          <a:bodyPr anchor="ctr"/>
          <a:lstStyle/>
          <a:p>
            <a:pPr marL="0" marR="0" lvl="0" indent="0" algn="ctr" defTabSz="1217295" rtl="0" eaLnBrk="1" fontAlgn="auto" latinLnBrk="0" hangingPunct="1">
              <a:lnSpc>
                <a:spcPct val="100000"/>
              </a:lnSpc>
              <a:spcBef>
                <a:spcPts val="0"/>
              </a:spcBef>
              <a:spcAft>
                <a:spcPts val="0"/>
              </a:spcAft>
              <a:buClrTx/>
              <a:buSzTx/>
              <a:buFontTx/>
              <a:buNone/>
              <a:defRPr/>
            </a:pPr>
            <a:endParaRPr lang="en-US" sz="2000" b="1" kern="0" noProof="0" dirty="0">
              <a:ln>
                <a:noFill/>
              </a:ln>
              <a:solidFill>
                <a:prstClr val="white"/>
              </a:solidFill>
              <a:effectLst/>
              <a:uLnTx/>
              <a:uFillTx/>
              <a:latin typeface="Arial" panose="020B0604020202020204" pitchFamily="34" charset="0"/>
              <a:ea typeface="Microsoft YaHei" panose="020B0503020204020204" pitchFamily="34" charset="-122"/>
              <a:sym typeface="Arial" panose="020B0604020202020204" pitchFamily="34" charset="0"/>
            </a:endParaRPr>
          </a:p>
          <a:p>
            <a:pPr marL="0" marR="0" lvl="0" indent="0" algn="ctr" defTabSz="1217295" rtl="0" eaLnBrk="1" fontAlgn="auto" latinLnBrk="0" hangingPunct="1">
              <a:lnSpc>
                <a:spcPct val="100000"/>
              </a:lnSpc>
              <a:spcBef>
                <a:spcPts val="0"/>
              </a:spcBef>
              <a:spcAft>
                <a:spcPts val="0"/>
              </a:spcAft>
              <a:buClrTx/>
              <a:buSzTx/>
              <a:buFontTx/>
              <a:buNone/>
              <a:defRPr/>
            </a:pPr>
            <a:r>
              <a:rPr lang="en-US" sz="2000" b="1" kern="0" noProof="0" dirty="0">
                <a:ln>
                  <a:noFill/>
                </a:ln>
                <a:solidFill>
                  <a:prstClr val="white"/>
                </a:solidFill>
                <a:effectLst/>
                <a:uLnTx/>
                <a:uFillTx/>
                <a:latin typeface="Arial" panose="020B0604020202020204" pitchFamily="34" charset="0"/>
                <a:ea typeface="Microsoft YaHei" panose="020B0503020204020204" pitchFamily="34" charset="-122"/>
                <a:sym typeface="Arial" panose="020B0604020202020204" pitchFamily="34" charset="0"/>
              </a:rPr>
              <a:t>MACHINE</a:t>
            </a:r>
            <a:endParaRPr kumimoji="0" lang="en-US" sz="2000" b="1" i="0" u="none" strike="noStrike" kern="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a:p>
            <a:pPr marL="0" marR="0" lvl="0" indent="0" algn="ctr" defTabSz="1217295" rtl="0" eaLnBrk="1" fontAlgn="auto" latinLnBrk="0" hangingPunct="1">
              <a:lnSpc>
                <a:spcPct val="100000"/>
              </a:lnSpc>
              <a:spcBef>
                <a:spcPts val="0"/>
              </a:spcBef>
              <a:spcAft>
                <a:spcPts val="0"/>
              </a:spcAft>
              <a:buClrTx/>
              <a:buSzTx/>
              <a:buFontTx/>
              <a:buNone/>
              <a:defRPr/>
            </a:pPr>
            <a:r>
              <a:rPr lang="en-US" sz="2000" b="1" kern="0" noProof="0" dirty="0">
                <a:ln>
                  <a:noFill/>
                </a:ln>
                <a:solidFill>
                  <a:prstClr val="white"/>
                </a:solidFill>
                <a:effectLst/>
                <a:uLnTx/>
                <a:uFillTx/>
                <a:latin typeface="Arial" panose="020B0604020202020204" pitchFamily="34" charset="0"/>
                <a:ea typeface="Microsoft YaHei" panose="020B0503020204020204" pitchFamily="34" charset="-122"/>
                <a:sym typeface="Arial" panose="020B0604020202020204" pitchFamily="34" charset="0"/>
              </a:rPr>
              <a:t>LEARNING</a:t>
            </a:r>
            <a:endParaRPr kumimoji="0" lang="en-US" sz="2000" b="1" i="0" u="none" strike="noStrike" kern="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a:p>
            <a:pPr marL="0" marR="0" lvl="0" indent="0" algn="ctr" defTabSz="1217295" rtl="0" eaLnBrk="1" fontAlgn="auto" latinLnBrk="0" hangingPunct="1">
              <a:lnSpc>
                <a:spcPct val="100000"/>
              </a:lnSpc>
              <a:spcBef>
                <a:spcPts val="0"/>
              </a:spcBef>
              <a:spcAft>
                <a:spcPts val="0"/>
              </a:spcAft>
              <a:buClrTx/>
              <a:buSzTx/>
              <a:buFontTx/>
              <a:buNone/>
              <a:defRPr/>
            </a:pPr>
            <a:endParaRPr kumimoji="0" lang="en-US" sz="2000" b="1" i="0" u="none" strike="noStrike" kern="0" cap="none" spc="0" normalizeH="0" baseline="0" noProof="0" dirty="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cxnSp>
        <p:nvCxnSpPr>
          <p:cNvPr id="23561" name="Straight Connector 23@|9FFC:0|FBC:0|LFC:14277081|LBC:16777215"/>
          <p:cNvCxnSpPr/>
          <p:nvPr/>
        </p:nvCxnSpPr>
        <p:spPr>
          <a:xfrm flipH="1" flipV="1">
            <a:off x="4470400" y="2692400"/>
            <a:ext cx="622300" cy="304800"/>
          </a:xfrm>
          <a:prstGeom prst="line">
            <a:avLst/>
          </a:prstGeom>
          <a:ln w="12700" cap="flat" cmpd="sng">
            <a:solidFill>
              <a:srgbClr val="ADBACA"/>
            </a:solidFill>
            <a:prstDash val="solid"/>
            <a:miter/>
            <a:headEnd type="none" w="med" len="med"/>
            <a:tailEnd type="none" w="med" len="med"/>
          </a:ln>
        </p:spPr>
      </p:cxnSp>
      <p:sp>
        <p:nvSpPr>
          <p:cNvPr id="140" name="Oval 82"/>
          <p:cNvSpPr/>
          <p:nvPr/>
        </p:nvSpPr>
        <p:spPr>
          <a:xfrm>
            <a:off x="2205355" y="1018540"/>
            <a:ext cx="2433955" cy="2299335"/>
          </a:xfrm>
          <a:prstGeom prst="ellipse">
            <a:avLst/>
          </a:prstGeom>
          <a:solidFill>
            <a:srgbClr val="51C1DB"/>
          </a:solidFill>
          <a:ln w="123825" cap="flat" cmpd="sng" algn="ctr">
            <a:noFill/>
            <a:prstDash val="solid"/>
          </a:ln>
          <a:effectLst/>
        </p:spPr>
        <p:txBody>
          <a:bodyPr anchor="ctr"/>
          <a:lstStyle/>
          <a:p>
            <a:pPr marL="0" marR="0" lvl="0" indent="0" algn="ctr" defTabSz="1217295" rtl="0" eaLnBrk="1" fontAlgn="auto" latinLnBrk="0" hangingPunct="1">
              <a:lnSpc>
                <a:spcPct val="100000"/>
              </a:lnSpc>
              <a:spcBef>
                <a:spcPts val="0"/>
              </a:spcBef>
              <a:spcAft>
                <a:spcPts val="0"/>
              </a:spcAft>
              <a:buClrTx/>
              <a:buSzTx/>
              <a:buFontTx/>
              <a:buNone/>
              <a:defRPr/>
            </a:pPr>
            <a:r>
              <a:rPr kumimoji="0" lang="en-US" sz="2400" b="1" i="0" u="none" strike="noStrike" kern="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rPr>
              <a:t>PYTHON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9"/>
                                        </p:tgtEl>
                                        <p:attrNameLst>
                                          <p:attrName>style.visibility</p:attrName>
                                        </p:attrNameLst>
                                      </p:cBhvr>
                                      <p:to>
                                        <p:strVal val="visible"/>
                                      </p:to>
                                    </p:set>
                                    <p:animEffect transition="in" filter="wipe(left)">
                                      <p:cBhvr>
                                        <p:cTn id="11"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3961" y="167147"/>
            <a:ext cx="11464413" cy="6567949"/>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4000" b="1" dirty="0">
                <a:latin typeface="Times New Roman" panose="02020603050405020304" pitchFamily="18" charset="0"/>
                <a:cs typeface="Times New Roman" panose="02020603050405020304" pitchFamily="18" charset="0"/>
              </a:rPr>
              <a:t>Random Forest Algorithm:</a:t>
            </a:r>
          </a:p>
          <a:p>
            <a:pPr marL="0" indent="0">
              <a:buNone/>
            </a:pPr>
            <a:endParaRPr lang="en-US" sz="32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Random Forest is a popular machine learning algorithm that belongs to the supervised learning technique. It can be used for both Classification and Regression problems in ML. It is based on the concept of ensemble learning, which is a process of combining multiple classifiers to solve a complex problem and to improve the performance of the model.</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Random Forest is a classifier that contains a number of decision trees on various subsets of the given dataset and takes the average to improve the predictive accuracy of that dataset.              </a:t>
            </a:r>
          </a:p>
          <a:p>
            <a:endParaRPr lang="en-US" sz="2400" b="1" dirty="0">
              <a:latin typeface="Times New Roman" panose="02020603050405020304" pitchFamily="18" charset="0"/>
              <a:cs typeface="Times New Roman" panose="02020603050405020304" pitchFamily="18" charset="0"/>
            </a:endParaRPr>
          </a:p>
          <a:p>
            <a:pPr>
              <a:buNone/>
            </a:pP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{7BBE5AB8-885F-714F-A7BF-946C6E7B362C}tf10001069</Template>
  <TotalTime>167</TotalTime>
  <Words>826</Words>
  <Application>Microsoft Office PowerPoint</Application>
  <PresentationFormat>Custom</PresentationFormat>
  <Paragraphs>94</Paragraphs>
  <Slides>19</Slides>
  <Notes>2</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Savon</vt:lpstr>
      <vt:lpstr>HACK $ DAY</vt:lpstr>
      <vt:lpstr>TEAM MEMBERS:</vt:lpstr>
      <vt:lpstr>    Contents</vt:lpstr>
      <vt:lpstr>PowerPoint Presentation</vt:lpstr>
      <vt:lpstr>OBJECTIVE</vt:lpstr>
      <vt:lpstr>PowerPoint Presentation</vt:lpstr>
      <vt:lpstr>Existing System And Proposed System</vt:lpstr>
      <vt:lpstr>PowerPoint Presentation</vt:lpstr>
      <vt:lpstr>PowerPoint Presentation</vt:lpstr>
      <vt:lpstr>Random forest Classifier</vt:lpstr>
      <vt:lpstr>ARCHITECTURE DESIGN</vt:lpstr>
      <vt:lpstr>PowerPoint Presentation</vt:lpstr>
      <vt:lpstr>RESULTS</vt:lpstr>
      <vt:lpstr>PowerPoint Presentation</vt:lpstr>
      <vt:lpstr>PowerPoint Presentation</vt:lpstr>
      <vt:lpstr>CONCLUSION</vt:lpstr>
      <vt:lpstr>FUTURE ENHANCEMENT</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Satish</cp:lastModifiedBy>
  <cp:revision>104</cp:revision>
  <dcterms:created xsi:type="dcterms:W3CDTF">2022-07-26T17:07:29Z</dcterms:created>
  <dcterms:modified xsi:type="dcterms:W3CDTF">2024-12-29T14:04:13Z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1033-4.2.0.7541</vt:lpwstr>
  </property>
</Properties>
</file>